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465" r:id="rId3"/>
    <p:sldId id="479" r:id="rId4"/>
    <p:sldId id="480" r:id="rId5"/>
    <p:sldId id="481" r:id="rId6"/>
    <p:sldId id="483" r:id="rId7"/>
    <p:sldId id="482" r:id="rId8"/>
    <p:sldId id="486" r:id="rId9"/>
    <p:sldId id="485" r:id="rId10"/>
    <p:sldId id="43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655A-D8E8-4A29-B0A1-C5350263F929}" v="148" dt="2022-07-26T03:10:13.0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66" autoAdjust="0"/>
    <p:restoredTop sz="94660"/>
  </p:normalViewPr>
  <p:slideViewPr>
    <p:cSldViewPr snapToGrid="0">
      <p:cViewPr varScale="1">
        <p:scale>
          <a:sx n="85" d="100"/>
          <a:sy n="85" d="100"/>
        </p:scale>
        <p:origin x="48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 Mei Yi [Harrisdale Senior High School]" userId="f9f029c9-d743-4d60-9f2c-e74bdec1ab07" providerId="ADAL" clId="{252F655A-D8E8-4A29-B0A1-C5350263F929}"/>
    <pc:docChg chg="modSld">
      <pc:chgData name="TAN Mei Yi [Harrisdale Senior High School]" userId="f9f029c9-d743-4d60-9f2c-e74bdec1ab07" providerId="ADAL" clId="{252F655A-D8E8-4A29-B0A1-C5350263F929}" dt="2022-07-26T03:10:13.042" v="167" actId="20577"/>
      <pc:docMkLst>
        <pc:docMk/>
      </pc:docMkLst>
      <pc:sldChg chg="addSp modSp mod modAnim">
        <pc:chgData name="TAN Mei Yi [Harrisdale Senior High School]" userId="f9f029c9-d743-4d60-9f2c-e74bdec1ab07" providerId="ADAL" clId="{252F655A-D8E8-4A29-B0A1-C5350263F929}" dt="2022-07-26T03:10:13.042" v="167" actId="20577"/>
        <pc:sldMkLst>
          <pc:docMk/>
          <pc:sldMk cId="2387476184" sldId="485"/>
        </pc:sldMkLst>
        <pc:spChg chg="mod">
          <ac:chgData name="TAN Mei Yi [Harrisdale Senior High School]" userId="f9f029c9-d743-4d60-9f2c-e74bdec1ab07" providerId="ADAL" clId="{252F655A-D8E8-4A29-B0A1-C5350263F929}" dt="2022-07-26T02:41:16.363" v="86" actId="404"/>
          <ac:spMkLst>
            <pc:docMk/>
            <pc:sldMk cId="2387476184" sldId="485"/>
            <ac:spMk id="7" creationId="{FADE7969-DB9E-5D2B-3DED-FBCA7402F3C1}"/>
          </ac:spMkLst>
        </pc:spChg>
        <pc:spChg chg="mod">
          <ac:chgData name="TAN Mei Yi [Harrisdale Senior High School]" userId="f9f029c9-d743-4d60-9f2c-e74bdec1ab07" providerId="ADAL" clId="{252F655A-D8E8-4A29-B0A1-C5350263F929}" dt="2022-07-26T02:41:23.845" v="88" actId="1076"/>
          <ac:spMkLst>
            <pc:docMk/>
            <pc:sldMk cId="2387476184" sldId="485"/>
            <ac:spMk id="8" creationId="{43B923CA-ADC0-9131-03D2-1C551C6E4EED}"/>
          </ac:spMkLst>
        </pc:spChg>
        <pc:spChg chg="mod">
          <ac:chgData name="TAN Mei Yi [Harrisdale Senior High School]" userId="f9f029c9-d743-4d60-9f2c-e74bdec1ab07" providerId="ADAL" clId="{252F655A-D8E8-4A29-B0A1-C5350263F929}" dt="2022-07-26T02:41:27.013" v="89" actId="1076"/>
          <ac:spMkLst>
            <pc:docMk/>
            <pc:sldMk cId="2387476184" sldId="485"/>
            <ac:spMk id="9" creationId="{8064921C-5FB4-4769-86CD-A37EA04DEDC7}"/>
          </ac:spMkLst>
        </pc:spChg>
        <pc:spChg chg="mod">
          <ac:chgData name="TAN Mei Yi [Harrisdale Senior High School]" userId="f9f029c9-d743-4d60-9f2c-e74bdec1ab07" providerId="ADAL" clId="{252F655A-D8E8-4A29-B0A1-C5350263F929}" dt="2022-07-26T02:41:33.461" v="92" actId="1076"/>
          <ac:spMkLst>
            <pc:docMk/>
            <pc:sldMk cId="2387476184" sldId="485"/>
            <ac:spMk id="10" creationId="{4B14E120-6143-215E-F238-B29EDE0F5549}"/>
          </ac:spMkLst>
        </pc:spChg>
        <pc:spChg chg="mod">
          <ac:chgData name="TAN Mei Yi [Harrisdale Senior High School]" userId="f9f029c9-d743-4d60-9f2c-e74bdec1ab07" providerId="ADAL" clId="{252F655A-D8E8-4A29-B0A1-C5350263F929}" dt="2022-07-26T03:09:35.783" v="146" actId="20577"/>
          <ac:spMkLst>
            <pc:docMk/>
            <pc:sldMk cId="2387476184" sldId="485"/>
            <ac:spMk id="11" creationId="{462DD80D-2DB2-6AEC-A640-5C344BFCBB83}"/>
          </ac:spMkLst>
        </pc:spChg>
        <pc:spChg chg="add mod">
          <ac:chgData name="TAN Mei Yi [Harrisdale Senior High School]" userId="f9f029c9-d743-4d60-9f2c-e74bdec1ab07" providerId="ADAL" clId="{252F655A-D8E8-4A29-B0A1-C5350263F929}" dt="2022-07-26T02:41:45.109" v="95" actId="1076"/>
          <ac:spMkLst>
            <pc:docMk/>
            <pc:sldMk cId="2387476184" sldId="485"/>
            <ac:spMk id="12" creationId="{BB59EE41-8442-0581-3148-9DA0E15A56A8}"/>
          </ac:spMkLst>
        </pc:spChg>
        <pc:spChg chg="add mod">
          <ac:chgData name="TAN Mei Yi [Harrisdale Senior High School]" userId="f9f029c9-d743-4d60-9f2c-e74bdec1ab07" providerId="ADAL" clId="{252F655A-D8E8-4A29-B0A1-C5350263F929}" dt="2022-07-26T02:41:48.604" v="96" actId="1076"/>
          <ac:spMkLst>
            <pc:docMk/>
            <pc:sldMk cId="2387476184" sldId="485"/>
            <ac:spMk id="13" creationId="{76F8FCCA-04DD-9DA3-9093-BA4481BB3FB2}"/>
          </ac:spMkLst>
        </pc:spChg>
        <pc:spChg chg="add mod">
          <ac:chgData name="TAN Mei Yi [Harrisdale Senior High School]" userId="f9f029c9-d743-4d60-9f2c-e74bdec1ab07" providerId="ADAL" clId="{252F655A-D8E8-4A29-B0A1-C5350263F929}" dt="2022-07-26T02:41:51.707" v="97" actId="1076"/>
          <ac:spMkLst>
            <pc:docMk/>
            <pc:sldMk cId="2387476184" sldId="485"/>
            <ac:spMk id="14" creationId="{4EF9E45C-E1A3-1F80-FD05-0DDAC8A29EF6}"/>
          </ac:spMkLst>
        </pc:spChg>
        <pc:spChg chg="add mod">
          <ac:chgData name="TAN Mei Yi [Harrisdale Senior High School]" userId="f9f029c9-d743-4d60-9f2c-e74bdec1ab07" providerId="ADAL" clId="{252F655A-D8E8-4A29-B0A1-C5350263F929}" dt="2022-07-26T02:42:39.004" v="116" actId="1076"/>
          <ac:spMkLst>
            <pc:docMk/>
            <pc:sldMk cId="2387476184" sldId="485"/>
            <ac:spMk id="15" creationId="{52531DE3-0D02-7BC7-B778-69BF93E67901}"/>
          </ac:spMkLst>
        </pc:spChg>
        <pc:spChg chg="add mod">
          <ac:chgData name="TAN Mei Yi [Harrisdale Senior High School]" userId="f9f029c9-d743-4d60-9f2c-e74bdec1ab07" providerId="ADAL" clId="{252F655A-D8E8-4A29-B0A1-C5350263F929}" dt="2022-07-26T03:09:39.077" v="148" actId="20577"/>
          <ac:spMkLst>
            <pc:docMk/>
            <pc:sldMk cId="2387476184" sldId="485"/>
            <ac:spMk id="16" creationId="{8E9D0B21-C283-2D5C-66D8-CFA3EC8BCF57}"/>
          </ac:spMkLst>
        </pc:spChg>
        <pc:spChg chg="add mod">
          <ac:chgData name="TAN Mei Yi [Harrisdale Senior High School]" userId="f9f029c9-d743-4d60-9f2c-e74bdec1ab07" providerId="ADAL" clId="{252F655A-D8E8-4A29-B0A1-C5350263F929}" dt="2022-07-26T03:10:13.042" v="167" actId="20577"/>
          <ac:spMkLst>
            <pc:docMk/>
            <pc:sldMk cId="2387476184" sldId="485"/>
            <ac:spMk id="17" creationId="{A8EA44DA-6833-5380-2392-F489270A641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B99DFA-3801-4D56-9803-A9523C99D943}" type="datetimeFigureOut">
              <a:rPr lang="en-AU" smtClean="0"/>
              <a:t>26/07/2022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5E0CC0-B4EF-4560-A419-C57D05A87F0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18875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26/07/2022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90952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26/07/2022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5820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26/07/2022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3983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26/07/2022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89089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26/07/2022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7788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26/07/2022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2423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26/07/2022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9367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26/07/2022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9229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26/07/2022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3773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26/07/2022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2722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26/07/2022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7926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BCB17-BF99-45B6-A39E-19EA12C01EB9}" type="datetimeFigureOut">
              <a:rPr lang="en-AU" smtClean="0"/>
              <a:t>26/07/2022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0965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5.png"/><Relationship Id="rId7" Type="http://schemas.openxmlformats.org/officeDocument/2006/relationships/image" Target="../media/image1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4.png"/><Relationship Id="rId10" Type="http://schemas.openxmlformats.org/officeDocument/2006/relationships/image" Target="../media/image20.pn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43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12" Type="http://schemas.openxmlformats.org/officeDocument/2006/relationships/image" Target="../media/image42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35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Relationship Id="rId14" Type="http://schemas.openxmlformats.org/officeDocument/2006/relationships/image" Target="../media/image4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11" Type="http://schemas.openxmlformats.org/officeDocument/2006/relationships/image" Target="../media/image54.png"/><Relationship Id="rId5" Type="http://schemas.openxmlformats.org/officeDocument/2006/relationships/image" Target="../media/image48.png"/><Relationship Id="rId10" Type="http://schemas.openxmlformats.org/officeDocument/2006/relationships/image" Target="../media/image53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image" Target="../media/image56.png"/><Relationship Id="rId7" Type="http://schemas.openxmlformats.org/officeDocument/2006/relationships/image" Target="../media/image60.png"/><Relationship Id="rId12" Type="http://schemas.openxmlformats.org/officeDocument/2006/relationships/image" Target="../media/image65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11" Type="http://schemas.openxmlformats.org/officeDocument/2006/relationships/image" Target="../media/image64.png"/><Relationship Id="rId5" Type="http://schemas.openxmlformats.org/officeDocument/2006/relationships/image" Target="../media/image58.png"/><Relationship Id="rId10" Type="http://schemas.openxmlformats.org/officeDocument/2006/relationships/image" Target="../media/image63.png"/><Relationship Id="rId4" Type="http://schemas.openxmlformats.org/officeDocument/2006/relationships/image" Target="../media/image57.png"/><Relationship Id="rId9" Type="http://schemas.openxmlformats.org/officeDocument/2006/relationships/image" Target="../media/image6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3" Type="http://schemas.openxmlformats.org/officeDocument/2006/relationships/image" Target="../media/image66.png"/><Relationship Id="rId7" Type="http://schemas.openxmlformats.org/officeDocument/2006/relationships/image" Target="../media/image68.png"/><Relationship Id="rId12" Type="http://schemas.openxmlformats.org/officeDocument/2006/relationships/image" Target="../media/image73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11" Type="http://schemas.openxmlformats.org/officeDocument/2006/relationships/image" Target="../media/image72.png"/><Relationship Id="rId5" Type="http://schemas.openxmlformats.org/officeDocument/2006/relationships/image" Target="../media/image58.png"/><Relationship Id="rId10" Type="http://schemas.openxmlformats.org/officeDocument/2006/relationships/image" Target="../media/image71.png"/><Relationship Id="rId4" Type="http://schemas.openxmlformats.org/officeDocument/2006/relationships/image" Target="../media/image67.png"/><Relationship Id="rId9" Type="http://schemas.openxmlformats.org/officeDocument/2006/relationships/image" Target="../media/image7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13" Type="http://schemas.openxmlformats.org/officeDocument/2006/relationships/image" Target="../media/image85.png"/><Relationship Id="rId3" Type="http://schemas.openxmlformats.org/officeDocument/2006/relationships/image" Target="../media/image75.png"/><Relationship Id="rId7" Type="http://schemas.openxmlformats.org/officeDocument/2006/relationships/image" Target="../media/image79.png"/><Relationship Id="rId12" Type="http://schemas.openxmlformats.org/officeDocument/2006/relationships/image" Target="../media/image84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8.png"/><Relationship Id="rId11" Type="http://schemas.openxmlformats.org/officeDocument/2006/relationships/image" Target="../media/image83.png"/><Relationship Id="rId5" Type="http://schemas.openxmlformats.org/officeDocument/2006/relationships/image" Target="../media/image77.png"/><Relationship Id="rId10" Type="http://schemas.openxmlformats.org/officeDocument/2006/relationships/image" Target="../media/image82.png"/><Relationship Id="rId4" Type="http://schemas.openxmlformats.org/officeDocument/2006/relationships/image" Target="../media/image76.png"/><Relationship Id="rId9" Type="http://schemas.openxmlformats.org/officeDocument/2006/relationships/image" Target="../media/image8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83126-2673-4BB3-82D9-C0E06B6BD6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b="1" dirty="0"/>
              <a:t>Trigonometrical Identities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EC27EF-A28E-4528-B10F-73C539F254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Trigonometric Graphs</a:t>
            </a:r>
          </a:p>
        </p:txBody>
      </p:sp>
    </p:spTree>
    <p:extLst>
      <p:ext uri="{BB962C8B-B14F-4D97-AF65-F5344CB8AC3E}">
        <p14:creationId xmlns:p14="http://schemas.microsoft.com/office/powerpoint/2010/main" val="4069388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9E208A8-F3B5-438E-82E4-AA5407C3C503}"/>
              </a:ext>
            </a:extLst>
          </p:cNvPr>
          <p:cNvSpPr txBox="1"/>
          <p:nvPr/>
        </p:nvSpPr>
        <p:spPr>
          <a:xfrm>
            <a:off x="0" y="-6605"/>
            <a:ext cx="3961403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Independent Practice</a:t>
            </a:r>
            <a:endParaRPr lang="en-AU" sz="3200" b="1" dirty="0">
              <a:solidFill>
                <a:schemeClr val="tx1"/>
              </a:solidFill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B5F9BA6B-65E9-BE1C-88A0-A84C1894D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97" y="578170"/>
            <a:ext cx="8543925" cy="132556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n-lt"/>
              </a:rPr>
              <a:t>Sadler Ex 9H</a:t>
            </a:r>
          </a:p>
        </p:txBody>
      </p:sp>
    </p:spTree>
    <p:extLst>
      <p:ext uri="{BB962C8B-B14F-4D97-AF65-F5344CB8AC3E}">
        <p14:creationId xmlns:p14="http://schemas.microsoft.com/office/powerpoint/2010/main" val="285785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B61E3977-7B06-DE46-1B67-B76219879AD4}"/>
              </a:ext>
            </a:extLst>
          </p:cNvPr>
          <p:cNvSpPr txBox="1"/>
          <p:nvPr/>
        </p:nvSpPr>
        <p:spPr>
          <a:xfrm>
            <a:off x="0" y="-6605"/>
            <a:ext cx="2993943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Guided Practice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6F7BC891-5FD8-B0B4-1FAD-A2EC2DDF9D5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79916" y="758132"/>
                <a:ext cx="7113514" cy="93873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/>
                  <a:t>Determine the graph  on the right of the form 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d>
                            <m:d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d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6F7BC891-5FD8-B0B4-1FAD-A2EC2DDF9D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916" y="758132"/>
                <a:ext cx="7113514" cy="938732"/>
              </a:xfrm>
              <a:prstGeom prst="rect">
                <a:avLst/>
              </a:prstGeom>
              <a:blipFill>
                <a:blip r:embed="rId2"/>
                <a:stretch>
                  <a:fillRect l="-1372" t="-909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098E7365-3693-32A3-AFA3-6587A6FA9CB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5365" y="1670497"/>
                <a:ext cx="6090255" cy="41265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>
                    <a:solidFill>
                      <a:srgbClr val="002060"/>
                    </a:solidFill>
                  </a:rPr>
                  <a:t>Translated to the right by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10∴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098E7365-3693-32A3-AFA3-6587A6FA9C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365" y="1670497"/>
                <a:ext cx="6090255" cy="412658"/>
              </a:xfrm>
              <a:prstGeom prst="rect">
                <a:avLst/>
              </a:prstGeom>
              <a:blipFill>
                <a:blip r:embed="rId3"/>
                <a:stretch>
                  <a:fillRect l="-1500" t="-20588" b="-3529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0BBB2981-7716-9088-3854-708D71BF81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16418" y="137914"/>
            <a:ext cx="4420217" cy="241968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B091B219-321D-EF52-3C92-9AC4EE66BB2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5364" y="2144091"/>
                <a:ext cx="6090255" cy="41265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>
                    <a:solidFill>
                      <a:srgbClr val="002060"/>
                    </a:solidFill>
                  </a:rPr>
                  <a:t>Dilated parallel to y-axis by </a:t>
                </a:r>
                <a14:m>
                  <m:oMath xmlns:m="http://schemas.openxmlformats.org/officeDocument/2006/math">
                    <m:r>
                      <a:rPr lang="en-AU" sz="240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∴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B091B219-321D-EF52-3C92-9AC4EE66BB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364" y="2144091"/>
                <a:ext cx="6090255" cy="412658"/>
              </a:xfrm>
              <a:prstGeom prst="rect">
                <a:avLst/>
              </a:prstGeom>
              <a:blipFill>
                <a:blip r:embed="rId5"/>
                <a:stretch>
                  <a:fillRect l="-1500" t="-20896" b="-3731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063E2FD3-698D-F2E1-1562-7F84F707780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91545" y="2762824"/>
                <a:ext cx="6090255" cy="41265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d>
                            <m:dPr>
                              <m:ctrlP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−10</m:t>
                              </m:r>
                            </m:e>
                          </m:d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063E2FD3-698D-F2E1-1562-7F84F70778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545" y="2762824"/>
                <a:ext cx="6090255" cy="412658"/>
              </a:xfrm>
              <a:prstGeom prst="rect">
                <a:avLst/>
              </a:prstGeom>
              <a:blipFill>
                <a:blip r:embed="rId6"/>
                <a:stretch>
                  <a:fillRect b="-2205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E3E31FCC-D47B-6F2C-8067-AF8C6359E524}"/>
              </a:ext>
            </a:extLst>
          </p:cNvPr>
          <p:cNvSpPr txBox="1">
            <a:spLocks/>
          </p:cNvSpPr>
          <p:nvPr/>
        </p:nvSpPr>
        <p:spPr>
          <a:xfrm>
            <a:off x="5744" y="3176746"/>
            <a:ext cx="6090255" cy="4126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AU" sz="2400" dirty="0">
                <a:solidFill>
                  <a:srgbClr val="002060"/>
                </a:solidFill>
              </a:rPr>
              <a:t>Method 1: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B314FD1E-CD22-F3BB-2D9E-3E265D3CF67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744" y="3532456"/>
                <a:ext cx="6090255" cy="41265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>
                    <a:solidFill>
                      <a:srgbClr val="002060"/>
                    </a:solidFill>
                  </a:rPr>
                  <a:t>Substitute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=35,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=2,   2=2</m:t>
                    </m:r>
                    <m:func>
                      <m:funcPr>
                        <m:ctrlP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(25)</m:t>
                        </m:r>
                      </m:e>
                    </m:func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B314FD1E-CD22-F3BB-2D9E-3E265D3CF6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4" y="3532456"/>
                <a:ext cx="6090255" cy="412658"/>
              </a:xfrm>
              <a:prstGeom prst="rect">
                <a:avLst/>
              </a:prstGeom>
              <a:blipFill>
                <a:blip r:embed="rId7"/>
                <a:stretch>
                  <a:fillRect l="-1602" t="-20588" b="-3529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ontent Placeholder 2">
                <a:extLst>
                  <a:ext uri="{FF2B5EF4-FFF2-40B4-BE49-F238E27FC236}">
                    <a16:creationId xmlns:a16="http://schemas.microsoft.com/office/drawing/2014/main" id="{C3959DAA-BD2A-2B8A-5260-3B9CF068124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91545" y="3980297"/>
                <a:ext cx="2922513" cy="41265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e>
                      </m:func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3" name="Content Placeholder 2">
                <a:extLst>
                  <a:ext uri="{FF2B5EF4-FFF2-40B4-BE49-F238E27FC236}">
                    <a16:creationId xmlns:a16="http://schemas.microsoft.com/office/drawing/2014/main" id="{C3959DAA-BD2A-2B8A-5260-3B9CF06812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545" y="3980297"/>
                <a:ext cx="2922513" cy="41265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ontent Placeholder 2">
                <a:extLst>
                  <a:ext uri="{FF2B5EF4-FFF2-40B4-BE49-F238E27FC236}">
                    <a16:creationId xmlns:a16="http://schemas.microsoft.com/office/drawing/2014/main" id="{517C078A-3BDC-8953-202F-CB21A7392FE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45329" y="4510549"/>
                <a:ext cx="2922513" cy="41265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25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4" name="Content Placeholder 2">
                <a:extLst>
                  <a:ext uri="{FF2B5EF4-FFF2-40B4-BE49-F238E27FC236}">
                    <a16:creationId xmlns:a16="http://schemas.microsoft.com/office/drawing/2014/main" id="{517C078A-3BDC-8953-202F-CB21A7392F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329" y="4510549"/>
                <a:ext cx="2922513" cy="412658"/>
              </a:xfrm>
              <a:prstGeom prst="rect">
                <a:avLst/>
              </a:prstGeom>
              <a:blipFill>
                <a:blip r:embed="rId9"/>
                <a:stretch>
                  <a:fillRect b="-50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ontent Placeholder 2">
                <a:extLst>
                  <a:ext uri="{FF2B5EF4-FFF2-40B4-BE49-F238E27FC236}">
                    <a16:creationId xmlns:a16="http://schemas.microsoft.com/office/drawing/2014/main" id="{57F8F116-5C65-0A68-EAB3-5D067472222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19500" y="5308471"/>
                <a:ext cx="2922513" cy="41265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50</m:t>
                          </m:r>
                        </m:den>
                      </m:f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5" name="Content Placeholder 2">
                <a:extLst>
                  <a:ext uri="{FF2B5EF4-FFF2-40B4-BE49-F238E27FC236}">
                    <a16:creationId xmlns:a16="http://schemas.microsoft.com/office/drawing/2014/main" id="{57F8F116-5C65-0A68-EAB3-5D06747222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500" y="5308471"/>
                <a:ext cx="2922513" cy="412658"/>
              </a:xfrm>
              <a:prstGeom prst="rect">
                <a:avLst/>
              </a:prstGeom>
              <a:blipFill>
                <a:blip r:embed="rId10"/>
                <a:stretch>
                  <a:fillRect b="-50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ontent Placeholder 2">
                <a:extLst>
                  <a:ext uri="{FF2B5EF4-FFF2-40B4-BE49-F238E27FC236}">
                    <a16:creationId xmlns:a16="http://schemas.microsoft.com/office/drawing/2014/main" id="{4B3D89DF-66A6-87F2-E1D0-C886D242AB0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993943" y="5775322"/>
                <a:ext cx="6090255" cy="41265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50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−10</m:t>
                                  </m:r>
                                </m:e>
                              </m:d>
                            </m:e>
                          </m:d>
                        </m:e>
                      </m:func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6" name="Content Placeholder 2">
                <a:extLst>
                  <a:ext uri="{FF2B5EF4-FFF2-40B4-BE49-F238E27FC236}">
                    <a16:creationId xmlns:a16="http://schemas.microsoft.com/office/drawing/2014/main" id="{4B3D89DF-66A6-87F2-E1D0-C886D242AB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3943" y="5775322"/>
                <a:ext cx="6090255" cy="412658"/>
              </a:xfrm>
              <a:prstGeom prst="rect">
                <a:avLst/>
              </a:prstGeom>
              <a:blipFill>
                <a:blip r:embed="rId11"/>
                <a:stretch>
                  <a:fillRect b="-9558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346C3064-CF1C-C8B5-E326-3529EB0042EB}"/>
              </a:ext>
            </a:extLst>
          </p:cNvPr>
          <p:cNvSpPr txBox="1">
            <a:spLocks/>
          </p:cNvSpPr>
          <p:nvPr/>
        </p:nvSpPr>
        <p:spPr>
          <a:xfrm>
            <a:off x="6966858" y="3106765"/>
            <a:ext cx="3809999" cy="4126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AU" sz="2400" dirty="0">
                <a:solidFill>
                  <a:srgbClr val="002060"/>
                </a:solidFill>
              </a:rPr>
              <a:t>Method 2: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ontent Placeholder 2">
                <a:extLst>
                  <a:ext uri="{FF2B5EF4-FFF2-40B4-BE49-F238E27FC236}">
                    <a16:creationId xmlns:a16="http://schemas.microsoft.com/office/drawing/2014/main" id="{44343AF8-AA20-E007-382E-950DB33968B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551963" y="3515359"/>
                <a:ext cx="2639787" cy="452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>
                    <a:solidFill>
                      <a:srgbClr val="002060"/>
                    </a:solidFill>
                  </a:rPr>
                  <a:t>Period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=100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9" name="Content Placeholder 2">
                <a:extLst>
                  <a:ext uri="{FF2B5EF4-FFF2-40B4-BE49-F238E27FC236}">
                    <a16:creationId xmlns:a16="http://schemas.microsoft.com/office/drawing/2014/main" id="{44343AF8-AA20-E007-382E-950DB33968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1963" y="3515359"/>
                <a:ext cx="2639787" cy="452144"/>
              </a:xfrm>
              <a:prstGeom prst="rect">
                <a:avLst/>
              </a:prstGeom>
              <a:blipFill>
                <a:blip r:embed="rId12"/>
                <a:stretch>
                  <a:fillRect l="-3695" t="-18919" b="-243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Content Placeholder 2">
                <a:extLst>
                  <a:ext uri="{FF2B5EF4-FFF2-40B4-BE49-F238E27FC236}">
                    <a16:creationId xmlns:a16="http://schemas.microsoft.com/office/drawing/2014/main" id="{26415BE8-1BAC-3DAA-1141-CF029238CA1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84544" y="4150025"/>
                <a:ext cx="2639787" cy="452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=100</m:t>
                      </m:r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0" name="Content Placeholder 2">
                <a:extLst>
                  <a:ext uri="{FF2B5EF4-FFF2-40B4-BE49-F238E27FC236}">
                    <a16:creationId xmlns:a16="http://schemas.microsoft.com/office/drawing/2014/main" id="{26415BE8-1BAC-3DAA-1141-CF029238CA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4544" y="4150025"/>
                <a:ext cx="2639787" cy="452144"/>
              </a:xfrm>
              <a:prstGeom prst="rect">
                <a:avLst/>
              </a:prstGeom>
              <a:blipFill>
                <a:blip r:embed="rId13"/>
                <a:stretch>
                  <a:fillRect b="-50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Content Placeholder 2">
                <a:extLst>
                  <a:ext uri="{FF2B5EF4-FFF2-40B4-BE49-F238E27FC236}">
                    <a16:creationId xmlns:a16="http://schemas.microsoft.com/office/drawing/2014/main" id="{6B7A4E7F-E52B-540B-1ABA-AF39C973EA1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84543" y="4856327"/>
                <a:ext cx="2639787" cy="452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50</m:t>
                          </m:r>
                        </m:den>
                      </m:f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1" name="Content Placeholder 2">
                <a:extLst>
                  <a:ext uri="{FF2B5EF4-FFF2-40B4-BE49-F238E27FC236}">
                    <a16:creationId xmlns:a16="http://schemas.microsoft.com/office/drawing/2014/main" id="{6B7A4E7F-E52B-540B-1ABA-AF39C973EA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4543" y="4856327"/>
                <a:ext cx="2639787" cy="452144"/>
              </a:xfrm>
              <a:prstGeom prst="rect">
                <a:avLst/>
              </a:prstGeom>
              <a:blipFill>
                <a:blip r:embed="rId14"/>
                <a:stretch>
                  <a:fillRect b="-3783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6608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2" grpId="0"/>
      <p:bldP spid="13" grpId="0"/>
      <p:bldP spid="14" grpId="0"/>
      <p:bldP spid="19" grpId="0"/>
      <p:bldP spid="23" grpId="0"/>
      <p:bldP spid="24" grpId="0"/>
      <p:bldP spid="25" grpId="0"/>
      <p:bldP spid="26" grpId="0"/>
      <p:bldP spid="27" grpId="0"/>
      <p:bldP spid="29" grpId="0"/>
      <p:bldP spid="30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B61E3977-7B06-DE46-1B67-B76219879AD4}"/>
              </a:ext>
            </a:extLst>
          </p:cNvPr>
          <p:cNvSpPr txBox="1"/>
          <p:nvPr/>
        </p:nvSpPr>
        <p:spPr>
          <a:xfrm>
            <a:off x="0" y="-6605"/>
            <a:ext cx="2993943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Guided Practice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6F7BC891-5FD8-B0B4-1FAD-A2EC2DDF9D5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79916" y="758132"/>
                <a:ext cx="7113514" cy="93873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/>
                  <a:t>Determine the graph  on the right of the form 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d>
                            <m:d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d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6F7BC891-5FD8-B0B4-1FAD-A2EC2DDF9D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916" y="758132"/>
                <a:ext cx="7113514" cy="938732"/>
              </a:xfrm>
              <a:prstGeom prst="rect">
                <a:avLst/>
              </a:prstGeom>
              <a:blipFill>
                <a:blip r:embed="rId2"/>
                <a:stretch>
                  <a:fillRect l="-1372" t="-909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098E7365-3693-32A3-AFA3-6587A6FA9CB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5365" y="1670497"/>
                <a:ext cx="6090255" cy="41265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>
                    <a:solidFill>
                      <a:srgbClr val="002060"/>
                    </a:solidFill>
                  </a:rPr>
                  <a:t>Translated to the right by </a:t>
                </a:r>
                <a14:m>
                  <m:oMath xmlns:m="http://schemas.openxmlformats.org/officeDocument/2006/math">
                    <m:r>
                      <a:rPr lang="en-AU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5∴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=35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098E7365-3693-32A3-AFA3-6587A6FA9C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365" y="1670497"/>
                <a:ext cx="6090255" cy="412658"/>
              </a:xfrm>
              <a:prstGeom prst="rect">
                <a:avLst/>
              </a:prstGeom>
              <a:blipFill>
                <a:blip r:embed="rId3"/>
                <a:stretch>
                  <a:fillRect l="-1500" t="-20588" b="-3529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0BBB2981-7716-9088-3854-708D71BF81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16418" y="137914"/>
            <a:ext cx="4420217" cy="241968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B091B219-321D-EF52-3C92-9AC4EE66BB2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5364" y="2144091"/>
                <a:ext cx="6090255" cy="41265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>
                    <a:solidFill>
                      <a:srgbClr val="002060"/>
                    </a:solidFill>
                  </a:rPr>
                  <a:t>Dilated parallel to y-axis by </a:t>
                </a:r>
                <a14:m>
                  <m:oMath xmlns:m="http://schemas.openxmlformats.org/officeDocument/2006/math">
                    <m:r>
                      <a:rPr lang="en-AU" sz="240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∴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B091B219-321D-EF52-3C92-9AC4EE66BB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364" y="2144091"/>
                <a:ext cx="6090255" cy="412658"/>
              </a:xfrm>
              <a:prstGeom prst="rect">
                <a:avLst/>
              </a:prstGeom>
              <a:blipFill>
                <a:blip r:embed="rId5"/>
                <a:stretch>
                  <a:fillRect l="-1500" t="-20896" b="-3731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063E2FD3-698D-F2E1-1562-7F84F707780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91545" y="2762824"/>
                <a:ext cx="6090255" cy="41265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d>
                            <m:dPr>
                              <m:ctrlP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−35</m:t>
                              </m:r>
                            </m:e>
                          </m:d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063E2FD3-698D-F2E1-1562-7F84F70778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545" y="2762824"/>
                <a:ext cx="6090255" cy="412658"/>
              </a:xfrm>
              <a:prstGeom prst="rect">
                <a:avLst/>
              </a:prstGeom>
              <a:blipFill>
                <a:blip r:embed="rId6"/>
                <a:stretch>
                  <a:fillRect b="-2205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ontent Placeholder 2">
                <a:extLst>
                  <a:ext uri="{FF2B5EF4-FFF2-40B4-BE49-F238E27FC236}">
                    <a16:creationId xmlns:a16="http://schemas.microsoft.com/office/drawing/2014/main" id="{44343AF8-AA20-E007-382E-950DB33968B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44535" y="3363477"/>
                <a:ext cx="2639787" cy="452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>
                    <a:solidFill>
                      <a:srgbClr val="002060"/>
                    </a:solidFill>
                  </a:rPr>
                  <a:t>Period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=100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9" name="Content Placeholder 2">
                <a:extLst>
                  <a:ext uri="{FF2B5EF4-FFF2-40B4-BE49-F238E27FC236}">
                    <a16:creationId xmlns:a16="http://schemas.microsoft.com/office/drawing/2014/main" id="{44343AF8-AA20-E007-382E-950DB33968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4535" y="3363477"/>
                <a:ext cx="2639787" cy="452144"/>
              </a:xfrm>
              <a:prstGeom prst="rect">
                <a:avLst/>
              </a:prstGeom>
              <a:blipFill>
                <a:blip r:embed="rId7"/>
                <a:stretch>
                  <a:fillRect l="-3464" t="-18919" b="-243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Content Placeholder 2">
                <a:extLst>
                  <a:ext uri="{FF2B5EF4-FFF2-40B4-BE49-F238E27FC236}">
                    <a16:creationId xmlns:a16="http://schemas.microsoft.com/office/drawing/2014/main" id="{26415BE8-1BAC-3DAA-1141-CF029238CA1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377116" y="3998143"/>
                <a:ext cx="2639787" cy="452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=100</m:t>
                      </m:r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0" name="Content Placeholder 2">
                <a:extLst>
                  <a:ext uri="{FF2B5EF4-FFF2-40B4-BE49-F238E27FC236}">
                    <a16:creationId xmlns:a16="http://schemas.microsoft.com/office/drawing/2014/main" id="{26415BE8-1BAC-3DAA-1141-CF029238CA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7116" y="3998143"/>
                <a:ext cx="2639787" cy="452144"/>
              </a:xfrm>
              <a:prstGeom prst="rect">
                <a:avLst/>
              </a:prstGeom>
              <a:blipFill>
                <a:blip r:embed="rId8"/>
                <a:stretch>
                  <a:fillRect b="-50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Content Placeholder 2">
                <a:extLst>
                  <a:ext uri="{FF2B5EF4-FFF2-40B4-BE49-F238E27FC236}">
                    <a16:creationId xmlns:a16="http://schemas.microsoft.com/office/drawing/2014/main" id="{6B7A4E7F-E52B-540B-1ABA-AF39C973EA1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377115" y="4704445"/>
                <a:ext cx="2639787" cy="452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50</m:t>
                          </m:r>
                        </m:den>
                      </m:f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1" name="Content Placeholder 2">
                <a:extLst>
                  <a:ext uri="{FF2B5EF4-FFF2-40B4-BE49-F238E27FC236}">
                    <a16:creationId xmlns:a16="http://schemas.microsoft.com/office/drawing/2014/main" id="{6B7A4E7F-E52B-540B-1ABA-AF39C973EA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7115" y="4704445"/>
                <a:ext cx="2639787" cy="452144"/>
              </a:xfrm>
              <a:prstGeom prst="rect">
                <a:avLst/>
              </a:prstGeom>
              <a:blipFill>
                <a:blip r:embed="rId9"/>
                <a:stretch>
                  <a:fillRect b="-3783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77D78CB1-39D6-4BA7-52F3-AB24C129239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679272" y="5468168"/>
                <a:ext cx="6090255" cy="41265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50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−35</m:t>
                                  </m:r>
                                </m:e>
                              </m:d>
                            </m:e>
                          </m:d>
                        </m:e>
                      </m:func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77D78CB1-39D6-4BA7-52F3-AB24C12923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9272" y="5468168"/>
                <a:ext cx="6090255" cy="412658"/>
              </a:xfrm>
              <a:prstGeom prst="rect">
                <a:avLst/>
              </a:prstGeom>
              <a:blipFill>
                <a:blip r:embed="rId10"/>
                <a:stretch>
                  <a:fillRect b="-9411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0911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2" grpId="0"/>
      <p:bldP spid="13" grpId="0"/>
      <p:bldP spid="29" grpId="0"/>
      <p:bldP spid="30" grpId="0"/>
      <p:bldP spid="31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B61E3977-7B06-DE46-1B67-B76219879AD4}"/>
              </a:ext>
            </a:extLst>
          </p:cNvPr>
          <p:cNvSpPr txBox="1"/>
          <p:nvPr/>
        </p:nvSpPr>
        <p:spPr>
          <a:xfrm>
            <a:off x="0" y="-6605"/>
            <a:ext cx="2430737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Sadler Ex 9H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B091B219-321D-EF52-3C92-9AC4EE66BB2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2247" y="2790372"/>
                <a:ext cx="6090255" cy="41265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>
                    <a:solidFill>
                      <a:srgbClr val="002060"/>
                    </a:solidFill>
                  </a:rPr>
                  <a:t>Dilated parallel to y-axis by </a:t>
                </a:r>
                <a14:m>
                  <m:oMath xmlns:m="http://schemas.openxmlformats.org/officeDocument/2006/math">
                    <m:r>
                      <a:rPr lang="en-AU" sz="2400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∴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B091B219-321D-EF52-3C92-9AC4EE66BB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47" y="2790372"/>
                <a:ext cx="6090255" cy="412658"/>
              </a:xfrm>
              <a:prstGeom prst="rect">
                <a:avLst/>
              </a:prstGeom>
              <a:blipFill>
                <a:blip r:embed="rId2"/>
                <a:stretch>
                  <a:fillRect l="-1502" t="-20896" b="-3731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>
            <a:extLst>
              <a:ext uri="{FF2B5EF4-FFF2-40B4-BE49-F238E27FC236}">
                <a16:creationId xmlns:a16="http://schemas.microsoft.com/office/drawing/2014/main" id="{98802DE8-3225-6A53-575D-D92194D8EC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7375" y="14909"/>
            <a:ext cx="9056362" cy="253234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15D8F415-2378-93B3-C881-B8AEA9C9B57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34477" y="3203030"/>
                <a:ext cx="2398490" cy="507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>
                    <a:solidFill>
                      <a:srgbClr val="002060"/>
                    </a:solidFill>
                  </a:rPr>
                  <a:t>Period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15D8F415-2378-93B3-C881-B8AEA9C9B5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4477" y="3203030"/>
                <a:ext cx="2398490" cy="507999"/>
              </a:xfrm>
              <a:prstGeom prst="rect">
                <a:avLst/>
              </a:prstGeom>
              <a:blipFill>
                <a:blip r:embed="rId4"/>
                <a:stretch>
                  <a:fillRect l="-4071" t="-16667" b="-95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2D8CE4BC-F1BA-1A67-6EBE-E48AE658F3F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31492" y="3711029"/>
                <a:ext cx="2398490" cy="507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2D8CE4BC-F1BA-1A67-6EBE-E48AE658F3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1492" y="3711029"/>
                <a:ext cx="2398490" cy="507999"/>
              </a:xfrm>
              <a:prstGeom prst="rect">
                <a:avLst/>
              </a:prstGeom>
              <a:blipFill>
                <a:blip r:embed="rId5"/>
                <a:stretch>
                  <a:fillRect b="-3373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492BE016-41DD-E858-A447-A0237BA75DD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15368" y="4727027"/>
                <a:ext cx="2398490" cy="507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492BE016-41DD-E858-A447-A0237BA75D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5368" y="4727027"/>
                <a:ext cx="2398490" cy="507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AF34D84E-DAA3-713D-BECE-3940A34DD71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34477" y="5415232"/>
                <a:ext cx="2398490" cy="507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func>
                        <m:func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AF34D84E-DAA3-713D-BECE-3940A34DD7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4477" y="5415232"/>
                <a:ext cx="2398490" cy="507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ontent Placeholder 2">
                <a:extLst>
                  <a:ext uri="{FF2B5EF4-FFF2-40B4-BE49-F238E27FC236}">
                    <a16:creationId xmlns:a16="http://schemas.microsoft.com/office/drawing/2014/main" id="{0FB72EB3-2D52-FA13-EFE5-A07E23A67BD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043482" y="2838042"/>
                <a:ext cx="6090255" cy="41265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>
                    <a:solidFill>
                      <a:srgbClr val="002060"/>
                    </a:solidFill>
                  </a:rPr>
                  <a:t>Dilated parallel to y-axis by </a:t>
                </a:r>
                <a14:m>
                  <m:oMath xmlns:m="http://schemas.openxmlformats.org/officeDocument/2006/math">
                    <m:r>
                      <a:rPr lang="en-AU" sz="2400" b="0" i="0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∴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2" name="Content Placeholder 2">
                <a:extLst>
                  <a:ext uri="{FF2B5EF4-FFF2-40B4-BE49-F238E27FC236}">
                    <a16:creationId xmlns:a16="http://schemas.microsoft.com/office/drawing/2014/main" id="{0FB72EB3-2D52-FA13-EFE5-A07E23A67B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3482" y="2838042"/>
                <a:ext cx="6090255" cy="412658"/>
              </a:xfrm>
              <a:prstGeom prst="rect">
                <a:avLst/>
              </a:prstGeom>
              <a:blipFill>
                <a:blip r:embed="rId8"/>
                <a:stretch>
                  <a:fillRect l="-1502" t="-20896" b="-3731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ontent Placeholder 2">
                <a:extLst>
                  <a:ext uri="{FF2B5EF4-FFF2-40B4-BE49-F238E27FC236}">
                    <a16:creationId xmlns:a16="http://schemas.microsoft.com/office/drawing/2014/main" id="{F57ED34B-5C67-A032-08FF-5A344A68F80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109448" y="3380445"/>
                <a:ext cx="2398490" cy="507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>
                    <a:solidFill>
                      <a:srgbClr val="002060"/>
                    </a:solidFill>
                  </a:rPr>
                  <a:t>Period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=3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3" name="Content Placeholder 2">
                <a:extLst>
                  <a:ext uri="{FF2B5EF4-FFF2-40B4-BE49-F238E27FC236}">
                    <a16:creationId xmlns:a16="http://schemas.microsoft.com/office/drawing/2014/main" id="{F57ED34B-5C67-A032-08FF-5A344A68F8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9448" y="3380445"/>
                <a:ext cx="2398490" cy="507999"/>
              </a:xfrm>
              <a:prstGeom prst="rect">
                <a:avLst/>
              </a:prstGeom>
              <a:blipFill>
                <a:blip r:embed="rId9"/>
                <a:stretch>
                  <a:fillRect l="-3807" t="-16867" b="-1084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ontent Placeholder 2">
                <a:extLst>
                  <a:ext uri="{FF2B5EF4-FFF2-40B4-BE49-F238E27FC236}">
                    <a16:creationId xmlns:a16="http://schemas.microsoft.com/office/drawing/2014/main" id="{11585341-0D27-FD5F-8626-A61546E2E26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89364" y="3861423"/>
                <a:ext cx="2398490" cy="507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4" name="Content Placeholder 2">
                <a:extLst>
                  <a:ext uri="{FF2B5EF4-FFF2-40B4-BE49-F238E27FC236}">
                    <a16:creationId xmlns:a16="http://schemas.microsoft.com/office/drawing/2014/main" id="{11585341-0D27-FD5F-8626-A61546E2E2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9364" y="3861423"/>
                <a:ext cx="2398490" cy="507999"/>
              </a:xfrm>
              <a:prstGeom prst="rect">
                <a:avLst/>
              </a:prstGeom>
              <a:blipFill>
                <a:blip r:embed="rId10"/>
                <a:stretch>
                  <a:fillRect b="-3333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ontent Placeholder 2">
                <a:extLst>
                  <a:ext uri="{FF2B5EF4-FFF2-40B4-BE49-F238E27FC236}">
                    <a16:creationId xmlns:a16="http://schemas.microsoft.com/office/drawing/2014/main" id="{47E7F749-BEC4-D0A3-1A41-E63AE509D11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89364" y="4666743"/>
                <a:ext cx="2398490" cy="507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5" name="Content Placeholder 2">
                <a:extLst>
                  <a:ext uri="{FF2B5EF4-FFF2-40B4-BE49-F238E27FC236}">
                    <a16:creationId xmlns:a16="http://schemas.microsoft.com/office/drawing/2014/main" id="{47E7F749-BEC4-D0A3-1A41-E63AE509D1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9364" y="4666743"/>
                <a:ext cx="2398490" cy="507999"/>
              </a:xfrm>
              <a:prstGeom prst="rect">
                <a:avLst/>
              </a:prstGeom>
              <a:blipFill>
                <a:blip r:embed="rId11"/>
                <a:stretch>
                  <a:fillRect b="-3373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ontent Placeholder 2">
                <a:extLst>
                  <a:ext uri="{FF2B5EF4-FFF2-40B4-BE49-F238E27FC236}">
                    <a16:creationId xmlns:a16="http://schemas.microsoft.com/office/drawing/2014/main" id="{D54833BA-4FEB-918C-6FD0-88829557977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259033" y="5472063"/>
                <a:ext cx="2398490" cy="507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  <m:func>
                        <m:func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f>
                            <m:fPr>
                              <m:ctrlP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6" name="Content Placeholder 2">
                <a:extLst>
                  <a:ext uri="{FF2B5EF4-FFF2-40B4-BE49-F238E27FC236}">
                    <a16:creationId xmlns:a16="http://schemas.microsoft.com/office/drawing/2014/main" id="{D54833BA-4FEB-918C-6FD0-8882955797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9033" y="5472063"/>
                <a:ext cx="2398490" cy="507999"/>
              </a:xfrm>
              <a:prstGeom prst="rect">
                <a:avLst/>
              </a:prstGeom>
              <a:blipFill>
                <a:blip r:embed="rId12"/>
                <a:stretch>
                  <a:fillRect b="-3373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6907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6" grpId="0"/>
      <p:bldP spid="17" grpId="0"/>
      <p:bldP spid="19" grpId="0"/>
      <p:bldP spid="22" grpId="0"/>
      <p:bldP spid="23" grpId="0"/>
      <p:bldP spid="24" grpId="0"/>
      <p:bldP spid="25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B61E3977-7B06-DE46-1B67-B76219879AD4}"/>
              </a:ext>
            </a:extLst>
          </p:cNvPr>
          <p:cNvSpPr txBox="1"/>
          <p:nvPr/>
        </p:nvSpPr>
        <p:spPr>
          <a:xfrm>
            <a:off x="0" y="-6605"/>
            <a:ext cx="2430737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Sadler Ex 9H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B091B219-321D-EF52-3C92-9AC4EE66BB2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2247" y="2790372"/>
                <a:ext cx="5312639" cy="2886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>
                    <a:solidFill>
                      <a:srgbClr val="002060"/>
                    </a:solidFill>
                  </a:rPr>
                  <a:t>Dilated parallel to y-axis by </a:t>
                </a:r>
                <a14:m>
                  <m:oMath xmlns:m="http://schemas.openxmlformats.org/officeDocument/2006/math">
                    <m:r>
                      <a:rPr lang="en-AU" sz="24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5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∴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B091B219-321D-EF52-3C92-9AC4EE66BB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47" y="2790372"/>
                <a:ext cx="5312639" cy="288622"/>
              </a:xfrm>
              <a:prstGeom prst="rect">
                <a:avLst/>
              </a:prstGeom>
              <a:blipFill>
                <a:blip r:embed="rId2"/>
                <a:stretch>
                  <a:fillRect l="-1720" t="-29787" b="-9574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C38931E7-A0CE-C4B6-A2A0-0B325325EC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7168" y="60446"/>
            <a:ext cx="7868748" cy="231489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905DEB02-A03C-9CEE-6598-78EC43FF670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77960" y="3242313"/>
                <a:ext cx="6090255" cy="41265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>
                    <a:solidFill>
                      <a:srgbClr val="002060"/>
                    </a:solidFill>
                  </a:rPr>
                  <a:t>Translated to the right by </a:t>
                </a:r>
                <a14:m>
                  <m:oMath xmlns:m="http://schemas.openxmlformats.org/officeDocument/2006/math">
                    <m:r>
                      <a:rPr lang="en-AU" sz="240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∴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=−2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905DEB02-A03C-9CEE-6598-78EC43FF67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7960" y="3242313"/>
                <a:ext cx="6090255" cy="412658"/>
              </a:xfrm>
              <a:prstGeom prst="rect">
                <a:avLst/>
              </a:prstGeom>
              <a:blipFill>
                <a:blip r:embed="rId4"/>
                <a:stretch>
                  <a:fillRect l="-1502" t="-20588" b="-3529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55467737-E41D-B086-1B09-A5B2B7E41CE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077374" y="3818290"/>
                <a:ext cx="2398490" cy="507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>
                    <a:solidFill>
                      <a:srgbClr val="002060"/>
                    </a:solidFill>
                  </a:rPr>
                  <a:t>Period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55467737-E41D-B086-1B09-A5B2B7E41C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7374" y="3818290"/>
                <a:ext cx="2398490" cy="507999"/>
              </a:xfrm>
              <a:prstGeom prst="rect">
                <a:avLst/>
              </a:prstGeom>
              <a:blipFill>
                <a:blip r:embed="rId5"/>
                <a:stretch>
                  <a:fillRect l="-4071" t="-16667" b="-95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ontent Placeholder 2">
                <a:extLst>
                  <a:ext uri="{FF2B5EF4-FFF2-40B4-BE49-F238E27FC236}">
                    <a16:creationId xmlns:a16="http://schemas.microsoft.com/office/drawing/2014/main" id="{293B3B66-6EFD-6FB5-C738-ED1E177974C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853463" y="4333546"/>
                <a:ext cx="2398490" cy="507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7" name="Content Placeholder 2">
                <a:extLst>
                  <a:ext uri="{FF2B5EF4-FFF2-40B4-BE49-F238E27FC236}">
                    <a16:creationId xmlns:a16="http://schemas.microsoft.com/office/drawing/2014/main" id="{293B3B66-6EFD-6FB5-C738-ED1E177974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3463" y="4333546"/>
                <a:ext cx="2398490" cy="507999"/>
              </a:xfrm>
              <a:prstGeom prst="rect">
                <a:avLst/>
              </a:prstGeom>
              <a:blipFill>
                <a:blip r:embed="rId6"/>
                <a:stretch>
                  <a:fillRect b="-3373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>
                <a:extLst>
                  <a:ext uri="{FF2B5EF4-FFF2-40B4-BE49-F238E27FC236}">
                    <a16:creationId xmlns:a16="http://schemas.microsoft.com/office/drawing/2014/main" id="{1C4B18C0-E35D-7665-F1F6-FF4B5257281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853463" y="5266120"/>
                <a:ext cx="2398490" cy="507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8" name="Content Placeholder 2">
                <a:extLst>
                  <a:ext uri="{FF2B5EF4-FFF2-40B4-BE49-F238E27FC236}">
                    <a16:creationId xmlns:a16="http://schemas.microsoft.com/office/drawing/2014/main" id="{1C4B18C0-E35D-7665-F1F6-FF4B525728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3463" y="5266120"/>
                <a:ext cx="2398490" cy="507999"/>
              </a:xfrm>
              <a:prstGeom prst="rect">
                <a:avLst/>
              </a:prstGeom>
              <a:blipFill>
                <a:blip r:embed="rId7"/>
                <a:stretch>
                  <a:fillRect b="-2289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ontent Placeholder 2">
                <a:extLst>
                  <a:ext uri="{FF2B5EF4-FFF2-40B4-BE49-F238E27FC236}">
                    <a16:creationId xmlns:a16="http://schemas.microsoft.com/office/drawing/2014/main" id="{856883B7-3EC4-6495-6F47-410224425BE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430486" y="6103354"/>
                <a:ext cx="3581809" cy="41265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  <m:func>
                        <m:func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</m:e>
                          </m:d>
                        </m:e>
                      </m:func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9" name="Content Placeholder 2">
                <a:extLst>
                  <a:ext uri="{FF2B5EF4-FFF2-40B4-BE49-F238E27FC236}">
                    <a16:creationId xmlns:a16="http://schemas.microsoft.com/office/drawing/2014/main" id="{856883B7-3EC4-6495-6F47-410224425B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0486" y="6103354"/>
                <a:ext cx="3581809" cy="412658"/>
              </a:xfrm>
              <a:prstGeom prst="rect">
                <a:avLst/>
              </a:prstGeom>
              <a:blipFill>
                <a:blip r:embed="rId8"/>
                <a:stretch>
                  <a:fillRect b="-9558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Content Placeholder 2">
                <a:extLst>
                  <a:ext uri="{FF2B5EF4-FFF2-40B4-BE49-F238E27FC236}">
                    <a16:creationId xmlns:a16="http://schemas.microsoft.com/office/drawing/2014/main" id="{3AA93828-8852-D47F-F640-17767AAC2D2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012295" y="2748619"/>
                <a:ext cx="5312639" cy="2886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>
                    <a:solidFill>
                      <a:srgbClr val="002060"/>
                    </a:solidFill>
                  </a:rPr>
                  <a:t>Dilated parallel to y-axis by </a:t>
                </a:r>
                <a14:m>
                  <m:oMath xmlns:m="http://schemas.openxmlformats.org/officeDocument/2006/math">
                    <m:r>
                      <a:rPr lang="en-AU" sz="2400" b="0" i="0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∴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0" name="Content Placeholder 2">
                <a:extLst>
                  <a:ext uri="{FF2B5EF4-FFF2-40B4-BE49-F238E27FC236}">
                    <a16:creationId xmlns:a16="http://schemas.microsoft.com/office/drawing/2014/main" id="{3AA93828-8852-D47F-F640-17767AAC2D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295" y="2748619"/>
                <a:ext cx="5312639" cy="288622"/>
              </a:xfrm>
              <a:prstGeom prst="rect">
                <a:avLst/>
              </a:prstGeom>
              <a:blipFill>
                <a:blip r:embed="rId9"/>
                <a:stretch>
                  <a:fillRect l="-1720" t="-29787" b="-9574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Content Placeholder 2">
                <a:extLst>
                  <a:ext uri="{FF2B5EF4-FFF2-40B4-BE49-F238E27FC236}">
                    <a16:creationId xmlns:a16="http://schemas.microsoft.com/office/drawing/2014/main" id="{970336B5-11E8-FB92-32D4-DACDC23641E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902088" y="3200560"/>
                <a:ext cx="6090255" cy="41265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>
                    <a:solidFill>
                      <a:srgbClr val="002060"/>
                    </a:solidFill>
                  </a:rPr>
                  <a:t>Translated to the right by </a:t>
                </a:r>
                <a14:m>
                  <m:oMath xmlns:m="http://schemas.openxmlformats.org/officeDocument/2006/math">
                    <m:r>
                      <a:rPr lang="en-AU" sz="2400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∴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=−3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1" name="Content Placeholder 2">
                <a:extLst>
                  <a:ext uri="{FF2B5EF4-FFF2-40B4-BE49-F238E27FC236}">
                    <a16:creationId xmlns:a16="http://schemas.microsoft.com/office/drawing/2014/main" id="{970336B5-11E8-FB92-32D4-DACDC23641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2088" y="3200560"/>
                <a:ext cx="6090255" cy="412658"/>
              </a:xfrm>
              <a:prstGeom prst="rect">
                <a:avLst/>
              </a:prstGeom>
              <a:blipFill>
                <a:blip r:embed="rId10"/>
                <a:stretch>
                  <a:fillRect l="-1502" t="-20588" b="-3529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98DBEA5E-02E8-3FA8-F71C-346D0520FAE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437426" y="3592478"/>
                <a:ext cx="2398490" cy="507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>
                    <a:solidFill>
                      <a:srgbClr val="002060"/>
                    </a:solidFill>
                  </a:rPr>
                  <a:t>Period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98DBEA5E-02E8-3FA8-F71C-346D0520FA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7426" y="3592478"/>
                <a:ext cx="2398490" cy="507999"/>
              </a:xfrm>
              <a:prstGeom prst="rect">
                <a:avLst/>
              </a:prstGeom>
              <a:blipFill>
                <a:blip r:embed="rId11"/>
                <a:stretch>
                  <a:fillRect l="-3807" t="-16667" b="-95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Content Placeholder 2">
                <a:extLst>
                  <a:ext uri="{FF2B5EF4-FFF2-40B4-BE49-F238E27FC236}">
                    <a16:creationId xmlns:a16="http://schemas.microsoft.com/office/drawing/2014/main" id="{E190FD74-E94E-884A-2517-34A469D8333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213515" y="4072289"/>
                <a:ext cx="2398490" cy="507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3" name="Content Placeholder 2">
                <a:extLst>
                  <a:ext uri="{FF2B5EF4-FFF2-40B4-BE49-F238E27FC236}">
                    <a16:creationId xmlns:a16="http://schemas.microsoft.com/office/drawing/2014/main" id="{E190FD74-E94E-884A-2517-34A469D833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3515" y="4072289"/>
                <a:ext cx="2398490" cy="507999"/>
              </a:xfrm>
              <a:prstGeom prst="rect">
                <a:avLst/>
              </a:prstGeom>
              <a:blipFill>
                <a:blip r:embed="rId12"/>
                <a:stretch>
                  <a:fillRect b="-3373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Content Placeholder 2">
                <a:extLst>
                  <a:ext uri="{FF2B5EF4-FFF2-40B4-BE49-F238E27FC236}">
                    <a16:creationId xmlns:a16="http://schemas.microsoft.com/office/drawing/2014/main" id="{7E91EE70-BBCB-642F-2BA2-B6C831D1EE6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139292" y="5039359"/>
                <a:ext cx="2398490" cy="507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4" name="Content Placeholder 2">
                <a:extLst>
                  <a:ext uri="{FF2B5EF4-FFF2-40B4-BE49-F238E27FC236}">
                    <a16:creationId xmlns:a16="http://schemas.microsoft.com/office/drawing/2014/main" id="{7E91EE70-BBCB-642F-2BA2-B6C831D1EE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9292" y="5039359"/>
                <a:ext cx="2398490" cy="507999"/>
              </a:xfrm>
              <a:prstGeom prst="rect">
                <a:avLst/>
              </a:prstGeom>
              <a:blipFill>
                <a:blip r:embed="rId13"/>
                <a:stretch>
                  <a:fillRect b="-2289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Content Placeholder 2">
                <a:extLst>
                  <a:ext uri="{FF2B5EF4-FFF2-40B4-BE49-F238E27FC236}">
                    <a16:creationId xmlns:a16="http://schemas.microsoft.com/office/drawing/2014/main" id="{3DF94077-ABF3-BDD9-1BBE-17985FF1C3B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254107" y="5897025"/>
                <a:ext cx="3581809" cy="41265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  <m:func>
                        <m:func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</m:e>
                              </m:d>
                            </m:e>
                          </m:d>
                        </m:e>
                      </m:func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5" name="Content Placeholder 2">
                <a:extLst>
                  <a:ext uri="{FF2B5EF4-FFF2-40B4-BE49-F238E27FC236}">
                    <a16:creationId xmlns:a16="http://schemas.microsoft.com/office/drawing/2014/main" id="{3DF94077-ABF3-BDD9-1BBE-17985FF1C3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4107" y="5897025"/>
                <a:ext cx="3581809" cy="412658"/>
              </a:xfrm>
              <a:prstGeom prst="rect">
                <a:avLst/>
              </a:prstGeom>
              <a:blipFill>
                <a:blip r:embed="rId14"/>
                <a:stretch>
                  <a:fillRect b="-9558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4754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  <p:bldP spid="20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B61E3977-7B06-DE46-1B67-B76219879AD4}"/>
              </a:ext>
            </a:extLst>
          </p:cNvPr>
          <p:cNvSpPr txBox="1"/>
          <p:nvPr/>
        </p:nvSpPr>
        <p:spPr>
          <a:xfrm>
            <a:off x="0" y="-6605"/>
            <a:ext cx="2993943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Guided Practice</a:t>
            </a:r>
            <a:endParaRPr lang="en-AU" sz="3200" b="1" dirty="0">
              <a:solidFill>
                <a:schemeClr val="tx1"/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4019762-0445-1383-0691-770841B056EF}"/>
              </a:ext>
            </a:extLst>
          </p:cNvPr>
          <p:cNvGrpSpPr/>
          <p:nvPr/>
        </p:nvGrpSpPr>
        <p:grpSpPr>
          <a:xfrm>
            <a:off x="3178629" y="0"/>
            <a:ext cx="8812564" cy="2955922"/>
            <a:chOff x="3684233" y="0"/>
            <a:chExt cx="8306960" cy="2638793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F1161579-1531-328E-0E20-81AF5D9FEF8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684234" y="0"/>
              <a:ext cx="8306959" cy="2638793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F804923-840E-CB72-1DD3-FEE55BB7AC8F}"/>
                </a:ext>
              </a:extLst>
            </p:cNvPr>
            <p:cNvSpPr/>
            <p:nvPr/>
          </p:nvSpPr>
          <p:spPr>
            <a:xfrm>
              <a:off x="3684233" y="2351314"/>
              <a:ext cx="5514195" cy="28747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ontent Placeholder 2">
                <a:extLst>
                  <a:ext uri="{FF2B5EF4-FFF2-40B4-BE49-F238E27FC236}">
                    <a16:creationId xmlns:a16="http://schemas.microsoft.com/office/drawing/2014/main" id="{E21C67EE-B879-704D-B506-BEB96FD1F8D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2667300"/>
                <a:ext cx="5312639" cy="2886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dirty="0">
                    <a:solidFill>
                      <a:srgbClr val="002060"/>
                    </a:solidFill>
                  </a:rPr>
                  <a:t>Maximum value of graph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=14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2" name="Content Placeholder 2">
                <a:extLst>
                  <a:ext uri="{FF2B5EF4-FFF2-40B4-BE49-F238E27FC236}">
                    <a16:creationId xmlns:a16="http://schemas.microsoft.com/office/drawing/2014/main" id="{E21C67EE-B879-704D-B506-BEB96FD1F8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667300"/>
                <a:ext cx="5312639" cy="288622"/>
              </a:xfrm>
              <a:prstGeom prst="rect">
                <a:avLst/>
              </a:prstGeom>
              <a:blipFill>
                <a:blip r:embed="rId3"/>
                <a:stretch>
                  <a:fillRect l="-1722" t="-29787" b="-9574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>
                <a:extLst>
                  <a:ext uri="{FF2B5EF4-FFF2-40B4-BE49-F238E27FC236}">
                    <a16:creationId xmlns:a16="http://schemas.microsoft.com/office/drawing/2014/main" id="{D1C24D10-4920-36C4-A804-A235023874A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3067753"/>
                <a:ext cx="5312639" cy="2886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dirty="0">
                    <a:solidFill>
                      <a:srgbClr val="002060"/>
                    </a:solidFill>
                  </a:rPr>
                  <a:t>Minimum value of graph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8" name="Content Placeholder 2">
                <a:extLst>
                  <a:ext uri="{FF2B5EF4-FFF2-40B4-BE49-F238E27FC236}">
                    <a16:creationId xmlns:a16="http://schemas.microsoft.com/office/drawing/2014/main" id="{D1C24D10-4920-36C4-A804-A235023874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067753"/>
                <a:ext cx="5312639" cy="288622"/>
              </a:xfrm>
              <a:prstGeom prst="rect">
                <a:avLst/>
              </a:prstGeom>
              <a:blipFill>
                <a:blip r:embed="rId4"/>
                <a:stretch>
                  <a:fillRect l="-1722" t="-29167" b="-91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C4B3096D-22DE-27F6-93EC-A29CF7EEBB2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3483186"/>
                <a:ext cx="5312639" cy="2886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dirty="0">
                    <a:solidFill>
                      <a:srgbClr val="002060"/>
                    </a:solidFill>
                  </a:rPr>
                  <a:t>Mean value of graph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=12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C4B3096D-22DE-27F6-93EC-A29CF7EEBB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483186"/>
                <a:ext cx="5312639" cy="288622"/>
              </a:xfrm>
              <a:prstGeom prst="rect">
                <a:avLst/>
              </a:prstGeom>
              <a:blipFill>
                <a:blip r:embed="rId5"/>
                <a:stretch>
                  <a:fillRect l="-1722" t="-29167" b="-91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Content Placeholder 2">
                <a:extLst>
                  <a:ext uri="{FF2B5EF4-FFF2-40B4-BE49-F238E27FC236}">
                    <a16:creationId xmlns:a16="http://schemas.microsoft.com/office/drawing/2014/main" id="{FB9D90AA-2E2A-0351-2C03-96D12548B9B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3868659"/>
                <a:ext cx="1632857" cy="45161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∴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=12</m:t>
                      </m:r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3" name="Content Placeholder 2">
                <a:extLst>
                  <a:ext uri="{FF2B5EF4-FFF2-40B4-BE49-F238E27FC236}">
                    <a16:creationId xmlns:a16="http://schemas.microsoft.com/office/drawing/2014/main" id="{FB9D90AA-2E2A-0351-2C03-96D12548B9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868659"/>
                <a:ext cx="1632857" cy="45161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Content Placeholder 2">
                <a:extLst>
                  <a:ext uri="{FF2B5EF4-FFF2-40B4-BE49-F238E27FC236}">
                    <a16:creationId xmlns:a16="http://schemas.microsoft.com/office/drawing/2014/main" id="{111B1F92-2592-59C1-4845-EF4BED24392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6200" y="4245718"/>
                <a:ext cx="3570514" cy="2886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>
                    <a:solidFill>
                      <a:srgbClr val="002060"/>
                    </a:solidFill>
                  </a:rPr>
                  <a:t>Amplitude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4" name="Content Placeholder 2">
                <a:extLst>
                  <a:ext uri="{FF2B5EF4-FFF2-40B4-BE49-F238E27FC236}">
                    <a16:creationId xmlns:a16="http://schemas.microsoft.com/office/drawing/2014/main" id="{111B1F92-2592-59C1-4845-EF4BED2439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4245718"/>
                <a:ext cx="3570514" cy="288622"/>
              </a:xfrm>
              <a:prstGeom prst="rect">
                <a:avLst/>
              </a:prstGeom>
              <a:blipFill>
                <a:blip r:embed="rId7"/>
                <a:stretch>
                  <a:fillRect l="-2735" t="-29167" b="-91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Content Placeholder 2">
                <a:extLst>
                  <a:ext uri="{FF2B5EF4-FFF2-40B4-BE49-F238E27FC236}">
                    <a16:creationId xmlns:a16="http://schemas.microsoft.com/office/drawing/2014/main" id="{8706A0D1-A3B7-C678-0EC6-1187B01C8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16428" y="4734608"/>
                <a:ext cx="3570514" cy="2886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>
                    <a:solidFill>
                      <a:srgbClr val="002060"/>
                    </a:solidFill>
                  </a:rPr>
                  <a:t>Period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=365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5" name="Content Placeholder 2">
                <a:extLst>
                  <a:ext uri="{FF2B5EF4-FFF2-40B4-BE49-F238E27FC236}">
                    <a16:creationId xmlns:a16="http://schemas.microsoft.com/office/drawing/2014/main" id="{8706A0D1-A3B7-C678-0EC6-1187B01C8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428" y="4734608"/>
                <a:ext cx="3570514" cy="288622"/>
              </a:xfrm>
              <a:prstGeom prst="rect">
                <a:avLst/>
              </a:prstGeom>
              <a:blipFill>
                <a:blip r:embed="rId8"/>
                <a:stretch>
                  <a:fillRect l="-2730" t="-29787" b="-9574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Content Placeholder 2">
                <a:extLst>
                  <a:ext uri="{FF2B5EF4-FFF2-40B4-BE49-F238E27FC236}">
                    <a16:creationId xmlns:a16="http://schemas.microsoft.com/office/drawing/2014/main" id="{BEC8F146-5571-CCF4-5204-FCFD5AFFC9A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16428" y="5223498"/>
                <a:ext cx="2398490" cy="507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=365</m:t>
                      </m:r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6" name="Content Placeholder 2">
                <a:extLst>
                  <a:ext uri="{FF2B5EF4-FFF2-40B4-BE49-F238E27FC236}">
                    <a16:creationId xmlns:a16="http://schemas.microsoft.com/office/drawing/2014/main" id="{BEC8F146-5571-CCF4-5204-FCFD5AFFC9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428" y="5223498"/>
                <a:ext cx="2398490" cy="507999"/>
              </a:xfrm>
              <a:prstGeom prst="rect">
                <a:avLst/>
              </a:prstGeom>
              <a:blipFill>
                <a:blip r:embed="rId9"/>
                <a:stretch>
                  <a:fillRect b="-3373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Content Placeholder 2">
                <a:extLst>
                  <a:ext uri="{FF2B5EF4-FFF2-40B4-BE49-F238E27FC236}">
                    <a16:creationId xmlns:a16="http://schemas.microsoft.com/office/drawing/2014/main" id="{6AD1381B-6E62-7157-6188-BAB4BC2977F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0139" y="6059026"/>
                <a:ext cx="2398490" cy="507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365</m:t>
                          </m:r>
                        </m:den>
                      </m:f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7" name="Content Placeholder 2">
                <a:extLst>
                  <a:ext uri="{FF2B5EF4-FFF2-40B4-BE49-F238E27FC236}">
                    <a16:creationId xmlns:a16="http://schemas.microsoft.com/office/drawing/2014/main" id="{6AD1381B-6E62-7157-6188-BAB4BC2977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139" y="6059026"/>
                <a:ext cx="2398490" cy="507999"/>
              </a:xfrm>
              <a:prstGeom prst="rect">
                <a:avLst/>
              </a:prstGeom>
              <a:blipFill>
                <a:blip r:embed="rId10"/>
                <a:stretch>
                  <a:fillRect b="-3373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Content Placeholder 2">
                <a:extLst>
                  <a:ext uri="{FF2B5EF4-FFF2-40B4-BE49-F238E27FC236}">
                    <a16:creationId xmlns:a16="http://schemas.microsoft.com/office/drawing/2014/main" id="{7D9E449B-9C16-32F7-D32A-1AD40D70AA5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519866" y="5972230"/>
                <a:ext cx="5849817" cy="8857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∴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365</m:t>
                                  </m:r>
                                </m:den>
                              </m:f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+12</m:t>
                          </m:r>
                        </m:e>
                      </m:func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8" name="Content Placeholder 2">
                <a:extLst>
                  <a:ext uri="{FF2B5EF4-FFF2-40B4-BE49-F238E27FC236}">
                    <a16:creationId xmlns:a16="http://schemas.microsoft.com/office/drawing/2014/main" id="{7D9E449B-9C16-32F7-D32A-1AD40D70AA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866" y="5972230"/>
                <a:ext cx="5849817" cy="88577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2373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8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B61E3977-7B06-DE46-1B67-B76219879AD4}"/>
              </a:ext>
            </a:extLst>
          </p:cNvPr>
          <p:cNvSpPr txBox="1"/>
          <p:nvPr/>
        </p:nvSpPr>
        <p:spPr>
          <a:xfrm>
            <a:off x="0" y="-6605"/>
            <a:ext cx="2430737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Sadler Ex 9H</a:t>
            </a:r>
            <a:endParaRPr lang="en-AU" sz="3200" b="1" dirty="0">
              <a:solidFill>
                <a:schemeClr val="tx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FF43101-2AD2-F0EE-8992-EF69116784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8619" y="24401"/>
            <a:ext cx="8421275" cy="243874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4BDF1E9A-95AA-8192-D189-58E499F6ADA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40320" y="2467115"/>
                <a:ext cx="5312639" cy="2886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dirty="0">
                    <a:solidFill>
                      <a:srgbClr val="002060"/>
                    </a:solidFill>
                  </a:rPr>
                  <a:t>Maximum value of graph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4BDF1E9A-95AA-8192-D189-58E499F6AD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0320" y="2467115"/>
                <a:ext cx="5312639" cy="288622"/>
              </a:xfrm>
              <a:prstGeom prst="rect">
                <a:avLst/>
              </a:prstGeom>
              <a:blipFill>
                <a:blip r:embed="rId3"/>
                <a:stretch>
                  <a:fillRect l="-1720" t="-29787" b="-9574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DF9EAEE3-EF95-EE98-8242-FD00E39BE6E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40320" y="2867568"/>
                <a:ext cx="5312639" cy="2886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dirty="0">
                    <a:solidFill>
                      <a:srgbClr val="002060"/>
                    </a:solidFill>
                  </a:rPr>
                  <a:t>Minimum value of graph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DF9EAEE3-EF95-EE98-8242-FD00E39BE6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0320" y="2867568"/>
                <a:ext cx="5312639" cy="288622"/>
              </a:xfrm>
              <a:prstGeom prst="rect">
                <a:avLst/>
              </a:prstGeom>
              <a:blipFill>
                <a:blip r:embed="rId4"/>
                <a:stretch>
                  <a:fillRect l="-1720" t="-29167" b="-91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9082773C-E684-65EC-7EA3-D8A46932A47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40320" y="3283001"/>
                <a:ext cx="5312639" cy="2886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dirty="0">
                    <a:solidFill>
                      <a:srgbClr val="002060"/>
                    </a:solidFill>
                  </a:rPr>
                  <a:t>Mean value of graph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9082773C-E684-65EC-7EA3-D8A46932A4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0320" y="3283001"/>
                <a:ext cx="5312639" cy="288622"/>
              </a:xfrm>
              <a:prstGeom prst="rect">
                <a:avLst/>
              </a:prstGeom>
              <a:blipFill>
                <a:blip r:embed="rId5"/>
                <a:stretch>
                  <a:fillRect l="-1720" t="-29787" b="-9574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2AA148A5-786E-8B01-1569-179487FAA75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40320" y="3668474"/>
                <a:ext cx="1632857" cy="45161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∴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2AA148A5-786E-8B01-1569-179487FAA7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0320" y="3668474"/>
                <a:ext cx="1632857" cy="45161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A7A72C50-6B02-A904-63FC-C59A9A46C21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5880" y="4045533"/>
                <a:ext cx="3570514" cy="2886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>
                    <a:solidFill>
                      <a:srgbClr val="002060"/>
                    </a:solidFill>
                  </a:rPr>
                  <a:t>Amplitude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A7A72C50-6B02-A904-63FC-C59A9A46C2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80" y="4045533"/>
                <a:ext cx="3570514" cy="288622"/>
              </a:xfrm>
              <a:prstGeom prst="rect">
                <a:avLst/>
              </a:prstGeom>
              <a:blipFill>
                <a:blip r:embed="rId7"/>
                <a:stretch>
                  <a:fillRect l="-2730" t="-29787" b="-9574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BE69E6BF-5F21-A439-C574-DB34A7D7321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61257" y="4594002"/>
                <a:ext cx="3570514" cy="2886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>
                    <a:solidFill>
                      <a:srgbClr val="002060"/>
                    </a:solidFill>
                  </a:rPr>
                  <a:t>Period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BE69E6BF-5F21-A439-C574-DB34A7D732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57" y="4594002"/>
                <a:ext cx="3570514" cy="288622"/>
              </a:xfrm>
              <a:prstGeom prst="rect">
                <a:avLst/>
              </a:prstGeom>
              <a:blipFill>
                <a:blip r:embed="rId8"/>
                <a:stretch>
                  <a:fillRect l="-2730" t="-29787" b="-9574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8E2167AB-16A1-4789-9742-510A18E47D8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61257" y="5082892"/>
                <a:ext cx="2398490" cy="507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8E2167AB-16A1-4789-9742-510A18E47D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57" y="5082892"/>
                <a:ext cx="2398490" cy="507999"/>
              </a:xfrm>
              <a:prstGeom prst="rect">
                <a:avLst/>
              </a:prstGeom>
              <a:blipFill>
                <a:blip r:embed="rId9"/>
                <a:stretch>
                  <a:fillRect b="-3373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59753663-3939-3DE5-EE5F-429DDB7EAB3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61257" y="5791159"/>
                <a:ext cx="2398490" cy="507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59753663-3939-3DE5-EE5F-429DDB7EAB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57" y="5791159"/>
                <a:ext cx="2398490" cy="507999"/>
              </a:xfrm>
              <a:prstGeom prst="rect">
                <a:avLst/>
              </a:prstGeom>
              <a:blipFill>
                <a:blip r:embed="rId10"/>
                <a:stretch>
                  <a:fillRect b="-2289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ontent Placeholder 2">
                <a:extLst>
                  <a:ext uri="{FF2B5EF4-FFF2-40B4-BE49-F238E27FC236}">
                    <a16:creationId xmlns:a16="http://schemas.microsoft.com/office/drawing/2014/main" id="{C821317A-3B70-5D64-97F3-1286734E741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61257" y="6355115"/>
                <a:ext cx="5312639" cy="2886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dirty="0">
                    <a:solidFill>
                      <a:srgbClr val="002060"/>
                    </a:solidFill>
                  </a:rPr>
                  <a:t>Translated right by </a:t>
                </a:r>
                <a14:m>
                  <m:oMath xmlns:m="http://schemas.openxmlformats.org/officeDocument/2006/math">
                    <m:r>
                      <a:rPr lang="en-AU" sz="2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∴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2" name="Content Placeholder 2">
                <a:extLst>
                  <a:ext uri="{FF2B5EF4-FFF2-40B4-BE49-F238E27FC236}">
                    <a16:creationId xmlns:a16="http://schemas.microsoft.com/office/drawing/2014/main" id="{C821317A-3B70-5D64-97F3-1286734E74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57" y="6355115"/>
                <a:ext cx="5312639" cy="288622"/>
              </a:xfrm>
              <a:prstGeom prst="rect">
                <a:avLst/>
              </a:prstGeom>
              <a:blipFill>
                <a:blip r:embed="rId11"/>
                <a:stretch>
                  <a:fillRect l="-1837" t="-29787" b="-9574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ontent Placeholder 2">
                <a:extLst>
                  <a:ext uri="{FF2B5EF4-FFF2-40B4-BE49-F238E27FC236}">
                    <a16:creationId xmlns:a16="http://schemas.microsoft.com/office/drawing/2014/main" id="{373D635B-9273-BEBA-F4B4-63FD880B36E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662308" y="6099546"/>
                <a:ext cx="3697920" cy="97232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∴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func>
                        <m:func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</m:d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+7</m:t>
                          </m:r>
                        </m:e>
                      </m:func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3" name="Content Placeholder 2">
                <a:extLst>
                  <a:ext uri="{FF2B5EF4-FFF2-40B4-BE49-F238E27FC236}">
                    <a16:creationId xmlns:a16="http://schemas.microsoft.com/office/drawing/2014/main" id="{373D635B-9273-BEBA-F4B4-63FD880B36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2308" y="6099546"/>
                <a:ext cx="3697920" cy="97232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485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15" grpId="0"/>
      <p:bldP spid="16" grpId="0"/>
      <p:bldP spid="17" grpId="0"/>
      <p:bldP spid="18" grpId="0"/>
      <p:bldP spid="19" grpId="0"/>
      <p:bldP spid="2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B61E3977-7B06-DE46-1B67-B76219879AD4}"/>
              </a:ext>
            </a:extLst>
          </p:cNvPr>
          <p:cNvSpPr txBox="1"/>
          <p:nvPr/>
        </p:nvSpPr>
        <p:spPr>
          <a:xfrm>
            <a:off x="0" y="-6605"/>
            <a:ext cx="2430737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Sadler Ex 9H</a:t>
            </a:r>
            <a:endParaRPr lang="en-AU" sz="3200" b="1" dirty="0">
              <a:solidFill>
                <a:schemeClr val="tx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FF43101-2AD2-F0EE-8992-EF69116784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8619" y="24401"/>
            <a:ext cx="8421275" cy="243874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4BDF1E9A-95AA-8192-D189-58E499F6ADA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40320" y="2467115"/>
                <a:ext cx="5312639" cy="2886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dirty="0">
                    <a:solidFill>
                      <a:srgbClr val="002060"/>
                    </a:solidFill>
                  </a:rPr>
                  <a:t>Maximum value of graph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=9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4BDF1E9A-95AA-8192-D189-58E499F6AD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0320" y="2467115"/>
                <a:ext cx="5312639" cy="288622"/>
              </a:xfrm>
              <a:prstGeom prst="rect">
                <a:avLst/>
              </a:prstGeom>
              <a:blipFill>
                <a:blip r:embed="rId3"/>
                <a:stretch>
                  <a:fillRect l="-1720" t="-29787" b="-9574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DF9EAEE3-EF95-EE98-8242-FD00E39BE6E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40320" y="2867568"/>
                <a:ext cx="5312639" cy="2886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dirty="0">
                    <a:solidFill>
                      <a:srgbClr val="002060"/>
                    </a:solidFill>
                  </a:rPr>
                  <a:t>Minimum value of graph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DF9EAEE3-EF95-EE98-8242-FD00E39BE6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0320" y="2867568"/>
                <a:ext cx="5312639" cy="288622"/>
              </a:xfrm>
              <a:prstGeom prst="rect">
                <a:avLst/>
              </a:prstGeom>
              <a:blipFill>
                <a:blip r:embed="rId4"/>
                <a:stretch>
                  <a:fillRect l="-1720" t="-29167" b="-91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9082773C-E684-65EC-7EA3-D8A46932A47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40320" y="3283001"/>
                <a:ext cx="5312639" cy="2886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dirty="0">
                    <a:solidFill>
                      <a:srgbClr val="002060"/>
                    </a:solidFill>
                  </a:rPr>
                  <a:t>Mean value of graph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9082773C-E684-65EC-7EA3-D8A46932A4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0320" y="3283001"/>
                <a:ext cx="5312639" cy="288622"/>
              </a:xfrm>
              <a:prstGeom prst="rect">
                <a:avLst/>
              </a:prstGeom>
              <a:blipFill>
                <a:blip r:embed="rId5"/>
                <a:stretch>
                  <a:fillRect l="-1720" t="-29787" b="-9574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2AA148A5-786E-8B01-1569-179487FAA75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40320" y="3668474"/>
                <a:ext cx="1632857" cy="45161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∴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2AA148A5-786E-8B01-1569-179487FAA7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0320" y="3668474"/>
                <a:ext cx="1632857" cy="45161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A7A72C50-6B02-A904-63FC-C59A9A46C21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5880" y="4045533"/>
                <a:ext cx="3570514" cy="2886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>
                    <a:solidFill>
                      <a:srgbClr val="002060"/>
                    </a:solidFill>
                  </a:rPr>
                  <a:t>Amplitude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A7A72C50-6B02-A904-63FC-C59A9A46C2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80" y="4045533"/>
                <a:ext cx="3570514" cy="288622"/>
              </a:xfrm>
              <a:prstGeom prst="rect">
                <a:avLst/>
              </a:prstGeom>
              <a:blipFill>
                <a:blip r:embed="rId7"/>
                <a:stretch>
                  <a:fillRect l="-2730" t="-29787" b="-9574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BE69E6BF-5F21-A439-C574-DB34A7D7321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61257" y="4594002"/>
                <a:ext cx="3570514" cy="2886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>
                    <a:solidFill>
                      <a:srgbClr val="002060"/>
                    </a:solidFill>
                  </a:rPr>
                  <a:t>Period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=60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BE69E6BF-5F21-A439-C574-DB34A7D732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57" y="4594002"/>
                <a:ext cx="3570514" cy="288622"/>
              </a:xfrm>
              <a:prstGeom prst="rect">
                <a:avLst/>
              </a:prstGeom>
              <a:blipFill>
                <a:blip r:embed="rId8"/>
                <a:stretch>
                  <a:fillRect l="-2730" t="-29787" b="-9574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8E2167AB-16A1-4789-9742-510A18E47D8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61257" y="5082892"/>
                <a:ext cx="2398490" cy="507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=60</m:t>
                      </m:r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8E2167AB-16A1-4789-9742-510A18E47D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57" y="5082892"/>
                <a:ext cx="2398490" cy="507999"/>
              </a:xfrm>
              <a:prstGeom prst="rect">
                <a:avLst/>
              </a:prstGeom>
              <a:blipFill>
                <a:blip r:embed="rId9"/>
                <a:stretch>
                  <a:fillRect b="-3373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59753663-3939-3DE5-EE5F-429DDB7EAB3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61257" y="5791159"/>
                <a:ext cx="2398490" cy="5079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59753663-3939-3DE5-EE5F-429DDB7EAB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57" y="5791159"/>
                <a:ext cx="2398490" cy="507999"/>
              </a:xfrm>
              <a:prstGeom prst="rect">
                <a:avLst/>
              </a:prstGeom>
              <a:blipFill>
                <a:blip r:embed="rId10"/>
                <a:stretch>
                  <a:fillRect b="-2289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ontent Placeholder 2">
                <a:extLst>
                  <a:ext uri="{FF2B5EF4-FFF2-40B4-BE49-F238E27FC236}">
                    <a16:creationId xmlns:a16="http://schemas.microsoft.com/office/drawing/2014/main" id="{C821317A-3B70-5D64-97F3-1286734E741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61257" y="6355115"/>
                <a:ext cx="5312639" cy="2886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dirty="0">
                    <a:solidFill>
                      <a:srgbClr val="002060"/>
                    </a:solidFill>
                  </a:rPr>
                  <a:t>Translated right by </a:t>
                </a:r>
                <a14:m>
                  <m:oMath xmlns:m="http://schemas.openxmlformats.org/officeDocument/2006/math">
                    <m:r>
                      <a:rPr lang="en-AU" sz="2400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AU" sz="2400" b="0" i="0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0 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∴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=−10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2" name="Content Placeholder 2">
                <a:extLst>
                  <a:ext uri="{FF2B5EF4-FFF2-40B4-BE49-F238E27FC236}">
                    <a16:creationId xmlns:a16="http://schemas.microsoft.com/office/drawing/2014/main" id="{C821317A-3B70-5D64-97F3-1286734E74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57" y="6355115"/>
                <a:ext cx="5312639" cy="288622"/>
              </a:xfrm>
              <a:prstGeom prst="rect">
                <a:avLst/>
              </a:prstGeom>
              <a:blipFill>
                <a:blip r:embed="rId11"/>
                <a:stretch>
                  <a:fillRect l="-1837" t="-29787" b="-9574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ontent Placeholder 2">
                <a:extLst>
                  <a:ext uri="{FF2B5EF4-FFF2-40B4-BE49-F238E27FC236}">
                    <a16:creationId xmlns:a16="http://schemas.microsoft.com/office/drawing/2014/main" id="{373D635B-9273-BEBA-F4B4-63FD880B36E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662307" y="6099546"/>
                <a:ext cx="4732063" cy="97232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∴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30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−10</m:t>
                                  </m:r>
                                </m:e>
                              </m:d>
                            </m:e>
                          </m:d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+7</m:t>
                          </m:r>
                        </m:e>
                      </m:func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3" name="Content Placeholder 2">
                <a:extLst>
                  <a:ext uri="{FF2B5EF4-FFF2-40B4-BE49-F238E27FC236}">
                    <a16:creationId xmlns:a16="http://schemas.microsoft.com/office/drawing/2014/main" id="{373D635B-9273-BEBA-F4B4-63FD880B36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2307" y="6099546"/>
                <a:ext cx="4732063" cy="97232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745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15" grpId="0"/>
      <p:bldP spid="16" grpId="0"/>
      <p:bldP spid="17" grpId="0"/>
      <p:bldP spid="18" grpId="0"/>
      <p:bldP spid="19" grpId="0"/>
      <p:bldP spid="22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B61E3977-7B06-DE46-1B67-B76219879AD4}"/>
              </a:ext>
            </a:extLst>
          </p:cNvPr>
          <p:cNvSpPr txBox="1"/>
          <p:nvPr/>
        </p:nvSpPr>
        <p:spPr>
          <a:xfrm>
            <a:off x="0" y="-6605"/>
            <a:ext cx="2430737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Sadler Ex 9H</a:t>
            </a:r>
            <a:endParaRPr lang="en-AU" sz="3200" b="1" dirty="0">
              <a:solidFill>
                <a:schemeClr val="tx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26648C8-F8D6-CC11-E362-96FD55D89E0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466"/>
          <a:stretch/>
        </p:blipFill>
        <p:spPr>
          <a:xfrm>
            <a:off x="1" y="656838"/>
            <a:ext cx="8285698" cy="554432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ADE7969-DB9E-5D2B-3DED-FBCA7402F3C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24642" y="1053441"/>
                <a:ext cx="4017679" cy="2886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1800" dirty="0">
                    <a:solidFill>
                      <a:srgbClr val="002060"/>
                    </a:solidFill>
                  </a:rPr>
                  <a:t>Maximum value of graph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=9</m:t>
                    </m:r>
                  </m:oMath>
                </a14:m>
                <a:endParaRPr lang="en-AU" sz="18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ADE7969-DB9E-5D2B-3DED-FBCA7402F3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4642" y="1053441"/>
                <a:ext cx="4017679" cy="288622"/>
              </a:xfrm>
              <a:prstGeom prst="rect">
                <a:avLst/>
              </a:prstGeom>
              <a:blipFill>
                <a:blip r:embed="rId3"/>
                <a:stretch>
                  <a:fillRect l="-1366" t="-21277" b="-5319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43B923CA-ADC0-9131-03D2-1C551C6E4EE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22003" y="1370342"/>
                <a:ext cx="4017679" cy="2886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1800" dirty="0">
                    <a:solidFill>
                      <a:srgbClr val="002060"/>
                    </a:solidFill>
                  </a:rPr>
                  <a:t>Minimum value of graph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AU" sz="18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43B923CA-ADC0-9131-03D2-1C551C6E4E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2003" y="1370342"/>
                <a:ext cx="4017679" cy="288622"/>
              </a:xfrm>
              <a:prstGeom prst="rect">
                <a:avLst/>
              </a:prstGeom>
              <a:blipFill>
                <a:blip r:embed="rId4"/>
                <a:stretch>
                  <a:fillRect l="-1214" t="-21277" b="-5319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8064921C-5FB4-4769-86CD-A37EA04DEDC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22003" y="1658964"/>
                <a:ext cx="4017679" cy="2886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1800" dirty="0">
                    <a:solidFill>
                      <a:srgbClr val="002060"/>
                    </a:solidFill>
                  </a:rPr>
                  <a:t>Mean value of graph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endParaRPr lang="en-AU" sz="18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8064921C-5FB4-4769-86CD-A37EA04DED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2003" y="1658964"/>
                <a:ext cx="4017679" cy="288622"/>
              </a:xfrm>
              <a:prstGeom prst="rect">
                <a:avLst/>
              </a:prstGeom>
              <a:blipFill>
                <a:blip r:embed="rId5"/>
                <a:stretch>
                  <a:fillRect l="-1214" t="-19149" b="-5319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4B14E120-6143-215E-F238-B29EDE0F554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014413" y="1982796"/>
                <a:ext cx="1632857" cy="45161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∴</m:t>
                      </m:r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AU" sz="18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4B14E120-6143-215E-F238-B29EDE0F55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4413" y="1982796"/>
                <a:ext cx="1632857" cy="45161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462DD80D-2DB2-6AEC-A640-5C344BFCBB8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461822" y="2325313"/>
                <a:ext cx="3570514" cy="2886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1800" b="0" dirty="0">
                    <a:solidFill>
                      <a:srgbClr val="002060"/>
                    </a:solidFill>
                  </a:rPr>
                  <a:t>Amplitude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1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AU" sz="18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462DD80D-2DB2-6AEC-A640-5C344BFCBB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1822" y="2325313"/>
                <a:ext cx="3570514" cy="288622"/>
              </a:xfrm>
              <a:prstGeom prst="rect">
                <a:avLst/>
              </a:prstGeom>
              <a:blipFill>
                <a:blip r:embed="rId7"/>
                <a:stretch>
                  <a:fillRect l="-1365" t="-18750" b="-50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BB59EE41-8442-0581-3148-9DA0E15A56A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786422" y="2692603"/>
                <a:ext cx="4088837" cy="2886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1800" b="0" dirty="0">
                    <a:solidFill>
                      <a:srgbClr val="002060"/>
                    </a:solidFill>
                  </a:rPr>
                  <a:t>Translation to the right by 2 units, 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AU" sz="1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AU" sz="18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BB59EE41-8442-0581-3148-9DA0E15A56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6422" y="2692603"/>
                <a:ext cx="4088837" cy="288622"/>
              </a:xfrm>
              <a:prstGeom prst="rect">
                <a:avLst/>
              </a:prstGeom>
              <a:blipFill>
                <a:blip r:embed="rId8"/>
                <a:stretch>
                  <a:fillRect l="-1192" t="-21277" b="-5319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76F8FCCA-04DD-9DA3-9093-BA4481BB3FB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461822" y="3021661"/>
                <a:ext cx="3570514" cy="2886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1800" b="0" dirty="0">
                    <a:solidFill>
                      <a:srgbClr val="002060"/>
                    </a:solidFill>
                  </a:rPr>
                  <a:t>Period </a:t>
                </a:r>
                <a14:m>
                  <m:oMath xmlns:m="http://schemas.openxmlformats.org/officeDocument/2006/math">
                    <m:r>
                      <a:rPr lang="en-AU" sz="1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1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endParaRPr lang="en-AU" sz="18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76F8FCCA-04DD-9DA3-9093-BA4481BB3F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1822" y="3021661"/>
                <a:ext cx="3570514" cy="288622"/>
              </a:xfrm>
              <a:prstGeom prst="rect">
                <a:avLst/>
              </a:prstGeom>
              <a:blipFill>
                <a:blip r:embed="rId9"/>
                <a:stretch>
                  <a:fillRect l="-1365" t="-21277" b="-5319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4EF9E45C-E1A3-1F80-FD05-0DDAC8A29EF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487235" y="3376096"/>
                <a:ext cx="3570514" cy="2886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AU" sz="18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4EF9E45C-E1A3-1F80-FD05-0DDAC8A29E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7235" y="3376096"/>
                <a:ext cx="3570514" cy="288622"/>
              </a:xfrm>
              <a:prstGeom prst="rect">
                <a:avLst/>
              </a:prstGeom>
              <a:blipFill>
                <a:blip r:embed="rId10"/>
                <a:stretch>
                  <a:fillRect b="-8297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52531DE3-0D02-7BC7-B778-69BF93E6790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554553" y="3960825"/>
                <a:ext cx="3570514" cy="2886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AU" sz="18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52531DE3-0D02-7BC7-B778-69BF93E679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4553" y="3960825"/>
                <a:ext cx="3570514" cy="288622"/>
              </a:xfrm>
              <a:prstGeom prst="rect">
                <a:avLst/>
              </a:prstGeom>
              <a:blipFill>
                <a:blip r:embed="rId11"/>
                <a:stretch>
                  <a:fillRect b="-9574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8E9D0B21-C283-2D5C-66D8-CFA3EC8BCF5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487235" y="4500007"/>
                <a:ext cx="3570514" cy="2886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func>
                        <m:funcPr>
                          <m:ctrlP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18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AU" sz="1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AU" sz="18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18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AU" sz="18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AU" sz="18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18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AU" sz="18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</m:e>
                          </m:d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+6</m:t>
                          </m:r>
                        </m:e>
                      </m:func>
                    </m:oMath>
                  </m:oMathPara>
                </a14:m>
                <a:endParaRPr lang="en-AU" sz="18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8E9D0B21-C283-2D5C-66D8-CFA3EC8BCF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7235" y="4500007"/>
                <a:ext cx="3570514" cy="288622"/>
              </a:xfrm>
              <a:prstGeom prst="rect">
                <a:avLst/>
              </a:prstGeom>
              <a:blipFill>
                <a:blip r:embed="rId12"/>
                <a:stretch>
                  <a:fillRect b="-9375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A8EA44DA-6833-5380-2392-F489270A641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636930" y="5940819"/>
                <a:ext cx="3570514" cy="2886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func>
                        <m:funcPr>
                          <m:ctrlP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18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AU" sz="1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AU" sz="18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18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AU" sz="18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AU" sz="18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18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AU" sz="18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AU" sz="18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AU" sz="18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AU" sz="18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</m:d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+6</m:t>
                          </m:r>
                        </m:e>
                      </m:func>
                    </m:oMath>
                  </m:oMathPara>
                </a14:m>
                <a:endParaRPr lang="en-AU" sz="18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A8EA44DA-6833-5380-2392-F489270A64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6930" y="5940819"/>
                <a:ext cx="3570514" cy="288622"/>
              </a:xfrm>
              <a:prstGeom prst="rect">
                <a:avLst/>
              </a:prstGeom>
              <a:blipFill>
                <a:blip r:embed="rId13"/>
                <a:stretch>
                  <a:fillRect b="-11489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7476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25693</TotalTime>
  <Words>465</Words>
  <Application>Microsoft Office PowerPoint</Application>
  <PresentationFormat>Widescreen</PresentationFormat>
  <Paragraphs>98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Office Theme</vt:lpstr>
      <vt:lpstr>Trigonometrical Identities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Sadler Ex 9H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Vectors</dc:title>
  <dc:creator>Microsoft account</dc:creator>
  <cp:lastModifiedBy>TAN Mei Yi [Harrisdale Senior High School]</cp:lastModifiedBy>
  <cp:revision>444</cp:revision>
  <dcterms:created xsi:type="dcterms:W3CDTF">2022-03-14T04:08:53Z</dcterms:created>
  <dcterms:modified xsi:type="dcterms:W3CDTF">2022-07-26T03:10:17Z</dcterms:modified>
</cp:coreProperties>
</file>